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441" r:id="rId2"/>
    <p:sldId id="462" r:id="rId3"/>
    <p:sldId id="463" r:id="rId4"/>
    <p:sldId id="464" r:id="rId5"/>
    <p:sldId id="465" r:id="rId6"/>
    <p:sldId id="437" r:id="rId7"/>
    <p:sldId id="501" r:id="rId8"/>
    <p:sldId id="502" r:id="rId9"/>
    <p:sldId id="456" r:id="rId10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00"/>
    <a:srgbClr val="FFFF00"/>
    <a:srgbClr val="99CCFF"/>
    <a:srgbClr val="3366FF"/>
    <a:srgbClr val="6699FF"/>
    <a:srgbClr val="3333CC"/>
    <a:srgbClr val="486FA8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246" autoAdjust="0"/>
    <p:restoredTop sz="99033" autoAdjust="0"/>
  </p:normalViewPr>
  <p:slideViewPr>
    <p:cSldViewPr snapToGrid="0">
      <p:cViewPr>
        <p:scale>
          <a:sx n="66" d="100"/>
          <a:sy n="66" d="100"/>
        </p:scale>
        <p:origin x="-174" y="-126"/>
      </p:cViewPr>
      <p:guideLst>
        <p:guide orient="horz" pos="259"/>
        <p:guide orient="horz" pos="918"/>
        <p:guide orient="horz" pos="4063"/>
        <p:guide orient="horz" pos="2159"/>
        <p:guide orient="horz" pos="1066"/>
        <p:guide orient="horz" pos="740"/>
        <p:guide pos="5502"/>
        <p:guide pos="260"/>
        <p:guide pos="2882"/>
      </p:guideLst>
    </p:cSldViewPr>
  </p:slideViewPr>
  <p:outlineViewPr>
    <p:cViewPr>
      <p:scale>
        <a:sx n="33" d="100"/>
        <a:sy n="33" d="100"/>
      </p:scale>
      <p:origin x="0" y="17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3371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769350"/>
            <a:ext cx="303371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74B89226-5C9A-463F-A4A3-058C88122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9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3371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769350"/>
            <a:ext cx="303371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5" tIns="0" rIns="19365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0A8AC787-CE06-421F-97B1-FEC69D118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99" tIns="46800" rIns="93599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588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35186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5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6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3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53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5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19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274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26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700915" y="1465933"/>
            <a:ext cx="5738813" cy="1190182"/>
          </a:xfrm>
          <a:solidFill>
            <a:schemeClr val="bg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 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 Coaching</a:t>
            </a:r>
            <a:b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458387" y="3341387"/>
            <a:ext cx="4272199" cy="6355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0"/>
              </a:spcBef>
            </a:pPr>
            <a:r>
              <a:rPr lang="en-US" sz="2400" b="1" dirty="0" smtClean="0"/>
              <a:t>Steve Snelling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endParaRPr lang="en-US" sz="2000" dirty="0" smtClean="0">
              <a:solidFill>
                <a:srgbClr val="6699FF"/>
              </a:solidFill>
            </a:endParaRPr>
          </a:p>
          <a:p>
            <a:pPr eaLnBrk="1" hangingPunct="1"/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/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/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2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3562" y="434498"/>
            <a:ext cx="4870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Project Coaches</a:t>
            </a:r>
            <a:endParaRPr lang="en-US" sz="2400" b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9220" y="1058176"/>
            <a:ext cx="662565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Project Coaches are </a:t>
            </a:r>
            <a:r>
              <a:rPr lang="en-US" b="0" dirty="0">
                <a:solidFill>
                  <a:schemeClr val="tx1"/>
                </a:solidFill>
              </a:rPr>
              <a:t>senior </a:t>
            </a:r>
            <a:r>
              <a:rPr lang="en-US" b="0" dirty="0" smtClean="0">
                <a:solidFill>
                  <a:schemeClr val="tx1"/>
                </a:solidFill>
              </a:rPr>
              <a:t>Industrial Engineers with </a:t>
            </a:r>
            <a:r>
              <a:rPr lang="en-US" b="0" dirty="0">
                <a:solidFill>
                  <a:schemeClr val="tx1"/>
                </a:solidFill>
              </a:rPr>
              <a:t>extensive </a:t>
            </a:r>
            <a:r>
              <a:rPr lang="en-US" b="0" dirty="0" smtClean="0">
                <a:solidFill>
                  <a:schemeClr val="tx1"/>
                </a:solidFill>
              </a:rPr>
              <a:t>knowledge from </a:t>
            </a:r>
            <a:r>
              <a:rPr lang="en-US" b="0" dirty="0">
                <a:solidFill>
                  <a:schemeClr val="tx1"/>
                </a:solidFill>
              </a:rPr>
              <a:t>past </a:t>
            </a:r>
            <a:r>
              <a:rPr lang="en-US" b="0" dirty="0" smtClean="0">
                <a:solidFill>
                  <a:schemeClr val="tx1"/>
                </a:solidFill>
              </a:rPr>
              <a:t>projects.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enjoy </a:t>
            </a:r>
            <a:r>
              <a:rPr lang="en-US" b="0" dirty="0">
                <a:solidFill>
                  <a:schemeClr val="tx1"/>
                </a:solidFill>
              </a:rPr>
              <a:t>working with </a:t>
            </a:r>
            <a:r>
              <a:rPr lang="en-US" b="0" dirty="0" smtClean="0">
                <a:solidFill>
                  <a:schemeClr val="tx1"/>
                </a:solidFill>
              </a:rPr>
              <a:t>younger Industrial Engineers.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have strong </a:t>
            </a:r>
            <a:r>
              <a:rPr lang="en-US" b="0" dirty="0">
                <a:solidFill>
                  <a:schemeClr val="tx1"/>
                </a:solidFill>
              </a:rPr>
              <a:t>communication </a:t>
            </a:r>
            <a:r>
              <a:rPr lang="en-US" b="0" dirty="0" smtClean="0">
                <a:solidFill>
                  <a:schemeClr val="tx1"/>
                </a:solidFill>
              </a:rPr>
              <a:t>&amp; </a:t>
            </a:r>
            <a:r>
              <a:rPr lang="en-US" b="0" dirty="0">
                <a:solidFill>
                  <a:schemeClr val="tx1"/>
                </a:solidFill>
              </a:rPr>
              <a:t>listening </a:t>
            </a:r>
            <a:r>
              <a:rPr lang="en-US" b="0" dirty="0" smtClean="0">
                <a:solidFill>
                  <a:schemeClr val="tx1"/>
                </a:solidFill>
              </a:rPr>
              <a:t>skills.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have </a:t>
            </a:r>
            <a:r>
              <a:rPr lang="en-US" b="0" dirty="0">
                <a:solidFill>
                  <a:schemeClr val="tx1"/>
                </a:solidFill>
              </a:rPr>
              <a:t>strong </a:t>
            </a:r>
            <a:r>
              <a:rPr lang="en-US" b="0" dirty="0" smtClean="0">
                <a:solidFill>
                  <a:schemeClr val="tx1"/>
                </a:solidFill>
              </a:rPr>
              <a:t>Project Management skills.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have </a:t>
            </a:r>
            <a:r>
              <a:rPr lang="en-US" b="0" dirty="0">
                <a:solidFill>
                  <a:schemeClr val="tx1"/>
                </a:solidFill>
              </a:rPr>
              <a:t>excellent O</a:t>
            </a:r>
            <a:r>
              <a:rPr lang="en-US" b="0" dirty="0" smtClean="0">
                <a:solidFill>
                  <a:schemeClr val="tx1"/>
                </a:solidFill>
              </a:rPr>
              <a:t>perations knowledge.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know </a:t>
            </a:r>
            <a:r>
              <a:rPr lang="en-US" b="0" dirty="0">
                <a:solidFill>
                  <a:schemeClr val="tx1"/>
                </a:solidFill>
              </a:rPr>
              <a:t>many useful C</a:t>
            </a:r>
            <a:r>
              <a:rPr lang="en-US" b="0" dirty="0" smtClean="0">
                <a:solidFill>
                  <a:schemeClr val="tx1"/>
                </a:solidFill>
              </a:rPr>
              <a:t>ontacts.</a:t>
            </a:r>
          </a:p>
          <a:p>
            <a:pPr marL="342900" indent="-342900" algn="l">
              <a:spcBef>
                <a:spcPts val="18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utilize </a:t>
            </a:r>
            <a:r>
              <a:rPr lang="en-US" b="0" dirty="0">
                <a:solidFill>
                  <a:schemeClr val="tx1"/>
                </a:solidFill>
              </a:rPr>
              <a:t>basic Project Management techniques to monitor the Project </a:t>
            </a:r>
            <a:r>
              <a:rPr lang="en-US" b="0" dirty="0" smtClean="0">
                <a:solidFill>
                  <a:schemeClr val="tx1"/>
                </a:solidFill>
              </a:rPr>
              <a:t>Plans &amp; Schedules, </a:t>
            </a:r>
            <a:r>
              <a:rPr lang="en-US" b="0" dirty="0">
                <a:solidFill>
                  <a:schemeClr val="tx1"/>
                </a:solidFill>
              </a:rPr>
              <a:t>developed by the newer IEs themselves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3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3562" y="434498"/>
            <a:ext cx="4870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Project Coaches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0" dirty="0" smtClean="0">
                <a:latin typeface="+mn-lt"/>
              </a:rPr>
              <a:t>(continued)</a:t>
            </a:r>
            <a:endParaRPr lang="en-US" sz="2400" b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9220" y="1471708"/>
            <a:ext cx="68271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Project Coaches are </a:t>
            </a:r>
            <a:r>
              <a:rPr lang="en-US" b="0" dirty="0">
                <a:solidFill>
                  <a:schemeClr val="tx1"/>
                </a:solidFill>
              </a:rPr>
              <a:t>able to advise multiple projects in various stages of </a:t>
            </a:r>
            <a:r>
              <a:rPr lang="en-US" b="0" dirty="0" smtClean="0">
                <a:solidFill>
                  <a:schemeClr val="tx1"/>
                </a:solidFill>
              </a:rPr>
              <a:t>completion.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>
                <a:solidFill>
                  <a:schemeClr val="tx1"/>
                </a:solidFill>
              </a:rPr>
              <a:t>They make themselves available to all the newer engineers.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>
                <a:solidFill>
                  <a:schemeClr val="tx1"/>
                </a:solidFill>
              </a:rPr>
              <a:t>They can adapt to the needs of the individuals being coached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>
                <a:solidFill>
                  <a:schemeClr val="tx1"/>
                </a:solidFill>
              </a:rPr>
              <a:t>Project Coaches are comfortable with helping others complete projects, while they often remain “invisible” to the internal customer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4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3562" y="434498"/>
            <a:ext cx="4870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Project Coaches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0" dirty="0" smtClean="0">
                <a:latin typeface="+mn-lt"/>
              </a:rPr>
              <a:t>(continued)</a:t>
            </a:r>
            <a:endParaRPr lang="en-US" sz="2400" b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9219" y="1469328"/>
            <a:ext cx="7001351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>
                <a:solidFill>
                  <a:schemeClr val="tx1"/>
                </a:solidFill>
              </a:rPr>
              <a:t>They take a “trust but verify” approach when monitoring progress on assignments.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</a:t>
            </a:r>
            <a:r>
              <a:rPr lang="en-US" b="0" dirty="0">
                <a:solidFill>
                  <a:schemeClr val="tx1"/>
                </a:solidFill>
              </a:rPr>
              <a:t>encourage extensive Project Documentation.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Coach </a:t>
            </a:r>
            <a:r>
              <a:rPr lang="en-US" b="0" dirty="0">
                <a:solidFill>
                  <a:schemeClr val="tx1"/>
                </a:solidFill>
              </a:rPr>
              <a:t>and </a:t>
            </a:r>
            <a:r>
              <a:rPr lang="en-US" b="0" dirty="0" smtClean="0">
                <a:solidFill>
                  <a:schemeClr val="tx1"/>
                </a:solidFill>
              </a:rPr>
              <a:t>Advise to the Project’s Stages </a:t>
            </a:r>
            <a:r>
              <a:rPr lang="en-US" b="0" dirty="0">
                <a:solidFill>
                  <a:schemeClr val="tx1"/>
                </a:solidFill>
              </a:rPr>
              <a:t>rather than try to influence </a:t>
            </a:r>
            <a:r>
              <a:rPr lang="en-US" b="0" dirty="0" smtClean="0">
                <a:solidFill>
                  <a:schemeClr val="tx1"/>
                </a:solidFill>
              </a:rPr>
              <a:t>the </a:t>
            </a:r>
            <a:r>
              <a:rPr lang="en-US" b="0" dirty="0">
                <a:solidFill>
                  <a:schemeClr val="tx1"/>
                </a:solidFill>
              </a:rPr>
              <a:t>P</a:t>
            </a:r>
            <a:r>
              <a:rPr lang="en-US" b="0" dirty="0" smtClean="0">
                <a:solidFill>
                  <a:schemeClr val="tx1"/>
                </a:solidFill>
              </a:rPr>
              <a:t>roject’s Conclusions &amp; Recommendations.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monitor progress </a:t>
            </a:r>
            <a:r>
              <a:rPr lang="en-US" b="0" dirty="0">
                <a:solidFill>
                  <a:schemeClr val="tx1"/>
                </a:solidFill>
              </a:rPr>
              <a:t>to </a:t>
            </a:r>
            <a:r>
              <a:rPr lang="en-US" b="0" dirty="0" smtClean="0">
                <a:solidFill>
                  <a:schemeClr val="tx1"/>
                </a:solidFill>
              </a:rPr>
              <a:t>the Project’s Schedule </a:t>
            </a:r>
            <a:r>
              <a:rPr lang="en-US" b="0" dirty="0">
                <a:solidFill>
                  <a:schemeClr val="tx1"/>
                </a:solidFill>
              </a:rPr>
              <a:t>&amp; </a:t>
            </a:r>
            <a:r>
              <a:rPr lang="en-US" b="0" dirty="0" smtClean="0">
                <a:solidFill>
                  <a:schemeClr val="tx1"/>
                </a:solidFill>
              </a:rPr>
              <a:t>Deadlines</a:t>
            </a:r>
            <a:r>
              <a:rPr lang="en-US" b="0" dirty="0">
                <a:solidFill>
                  <a:schemeClr val="tx1"/>
                </a:solidFill>
              </a:rPr>
              <a:t>, and offer suggestions </a:t>
            </a:r>
            <a:r>
              <a:rPr lang="en-US" b="0" dirty="0" smtClean="0">
                <a:solidFill>
                  <a:schemeClr val="tx1"/>
                </a:solidFill>
              </a:rPr>
              <a:t>only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271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5</a:t>
            </a:fld>
            <a:endParaRPr lang="en-US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3562" y="434498"/>
            <a:ext cx="4870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Project Coaches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0" dirty="0" smtClean="0">
                <a:latin typeface="+mn-lt"/>
              </a:rPr>
              <a:t>(continued)</a:t>
            </a:r>
            <a:endParaRPr lang="en-US" sz="2400" b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9220" y="1469804"/>
            <a:ext cx="6625650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Project Coaches take </a:t>
            </a:r>
            <a:r>
              <a:rPr lang="en-US" b="0" dirty="0">
                <a:solidFill>
                  <a:schemeClr val="tx1"/>
                </a:solidFill>
              </a:rPr>
              <a:t>newer IEs out </a:t>
            </a:r>
            <a:r>
              <a:rPr lang="en-US" b="0" dirty="0" smtClean="0">
                <a:solidFill>
                  <a:schemeClr val="tx1"/>
                </a:solidFill>
              </a:rPr>
              <a:t>into </a:t>
            </a:r>
            <a:r>
              <a:rPr lang="en-US" b="0" dirty="0">
                <a:solidFill>
                  <a:schemeClr val="tx1"/>
                </a:solidFill>
              </a:rPr>
              <a:t>the factory to meet people and understand Production processes: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b="0" dirty="0">
                <a:solidFill>
                  <a:schemeClr val="tx1"/>
                </a:solidFill>
              </a:rPr>
              <a:t>Production procedures, support groups, &amp; various data </a:t>
            </a:r>
            <a:r>
              <a:rPr lang="en-US" sz="1800" b="0" dirty="0" smtClean="0">
                <a:solidFill>
                  <a:schemeClr val="tx1"/>
                </a:solidFill>
              </a:rPr>
              <a:t>sources</a:t>
            </a:r>
            <a:endParaRPr lang="en-US" sz="1800" b="0" dirty="0">
              <a:solidFill>
                <a:schemeClr val="tx1"/>
              </a:solidFill>
            </a:endParaRPr>
          </a:p>
          <a:p>
            <a:pPr algn="l">
              <a:spcBef>
                <a:spcPct val="20000"/>
              </a:spcBef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They may review </a:t>
            </a:r>
            <a:r>
              <a:rPr lang="en-US" b="0" dirty="0">
                <a:solidFill>
                  <a:schemeClr val="tx1"/>
                </a:solidFill>
              </a:rPr>
              <a:t>presentations prior to being shown to the </a:t>
            </a:r>
            <a:r>
              <a:rPr lang="en-US" b="0" dirty="0" smtClean="0">
                <a:solidFill>
                  <a:schemeClr val="tx1"/>
                </a:solidFill>
              </a:rPr>
              <a:t>Project’s customer:</a:t>
            </a:r>
            <a:endParaRPr lang="en-US" b="0" dirty="0">
              <a:solidFill>
                <a:schemeClr val="tx1"/>
              </a:solidFill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b="0" dirty="0">
                <a:solidFill>
                  <a:schemeClr val="tx1"/>
                </a:solidFill>
              </a:rPr>
              <a:t>Including the outline &amp; format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b="0" dirty="0">
                <a:solidFill>
                  <a:schemeClr val="tx1"/>
                </a:solidFill>
              </a:rPr>
              <a:t>And likely questions that may come </a:t>
            </a:r>
            <a:r>
              <a:rPr lang="en-US" sz="1800" b="0" dirty="0" smtClean="0">
                <a:solidFill>
                  <a:schemeClr val="tx1"/>
                </a:solidFill>
              </a:rPr>
              <a:t>up</a:t>
            </a:r>
          </a:p>
          <a:p>
            <a:pPr lvl="1" algn="l">
              <a:spcBef>
                <a:spcPct val="20000"/>
              </a:spcBef>
            </a:pPr>
            <a:endParaRPr lang="en-US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12428" y="825500"/>
            <a:ext cx="1711325" cy="7270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Start-up Activities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736415" y="1820161"/>
            <a:ext cx="2189163" cy="10318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Process Documentation &amp; Measurement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2703203" y="3230563"/>
            <a:ext cx="2987675" cy="7270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Develop &amp; Evaluate Solutions</a:t>
            </a:r>
          </a:p>
        </p:txBody>
      </p:sp>
      <p:grpSp>
        <p:nvGrpSpPr>
          <p:cNvPr id="2055" name="Group 8"/>
          <p:cNvGrpSpPr>
            <a:grpSpLocks/>
          </p:cNvGrpSpPr>
          <p:nvPr/>
        </p:nvGrpSpPr>
        <p:grpSpPr bwMode="auto">
          <a:xfrm>
            <a:off x="1037915" y="1552575"/>
            <a:ext cx="668338" cy="668338"/>
            <a:chOff x="786" y="978"/>
            <a:chExt cx="421" cy="421"/>
          </a:xfrm>
        </p:grpSpPr>
        <p:sp>
          <p:nvSpPr>
            <p:cNvPr id="2080" name="Line 9"/>
            <p:cNvSpPr>
              <a:spLocks noChangeShapeType="1"/>
            </p:cNvSpPr>
            <p:nvPr/>
          </p:nvSpPr>
          <p:spPr bwMode="auto">
            <a:xfrm>
              <a:off x="786" y="978"/>
              <a:ext cx="0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81" name="Line 10"/>
            <p:cNvSpPr>
              <a:spLocks noChangeShapeType="1"/>
            </p:cNvSpPr>
            <p:nvPr/>
          </p:nvSpPr>
          <p:spPr bwMode="auto">
            <a:xfrm>
              <a:off x="795" y="1399"/>
              <a:ext cx="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6" name="Group 12"/>
          <p:cNvGrpSpPr>
            <a:grpSpLocks/>
          </p:cNvGrpSpPr>
          <p:nvPr/>
        </p:nvGrpSpPr>
        <p:grpSpPr bwMode="auto">
          <a:xfrm>
            <a:off x="2233303" y="2851150"/>
            <a:ext cx="449262" cy="654050"/>
            <a:chOff x="786" y="978"/>
            <a:chExt cx="421" cy="421"/>
          </a:xfrm>
        </p:grpSpPr>
        <p:sp>
          <p:nvSpPr>
            <p:cNvPr id="2078" name="Line 13"/>
            <p:cNvSpPr>
              <a:spLocks noChangeShapeType="1"/>
            </p:cNvSpPr>
            <p:nvPr/>
          </p:nvSpPr>
          <p:spPr bwMode="auto">
            <a:xfrm>
              <a:off x="786" y="978"/>
              <a:ext cx="0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79" name="Line 14"/>
            <p:cNvSpPr>
              <a:spLocks noChangeShapeType="1"/>
            </p:cNvSpPr>
            <p:nvPr/>
          </p:nvSpPr>
          <p:spPr bwMode="auto">
            <a:xfrm>
              <a:off x="795" y="1399"/>
              <a:ext cx="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4784415" y="4440238"/>
            <a:ext cx="2611438" cy="7270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Conclusions &amp; Recommendations</a:t>
            </a:r>
          </a:p>
        </p:txBody>
      </p:sp>
      <p:grpSp>
        <p:nvGrpSpPr>
          <p:cNvPr id="2058" name="Group 16"/>
          <p:cNvGrpSpPr>
            <a:grpSpLocks/>
          </p:cNvGrpSpPr>
          <p:nvPr/>
        </p:nvGrpSpPr>
        <p:grpSpPr bwMode="auto">
          <a:xfrm>
            <a:off x="4343090" y="3959225"/>
            <a:ext cx="434975" cy="798513"/>
            <a:chOff x="786" y="978"/>
            <a:chExt cx="421" cy="421"/>
          </a:xfrm>
        </p:grpSpPr>
        <p:sp>
          <p:nvSpPr>
            <p:cNvPr id="2076" name="Line 17"/>
            <p:cNvSpPr>
              <a:spLocks noChangeShapeType="1"/>
            </p:cNvSpPr>
            <p:nvPr/>
          </p:nvSpPr>
          <p:spPr bwMode="auto">
            <a:xfrm>
              <a:off x="786" y="978"/>
              <a:ext cx="0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77" name="Line 18"/>
            <p:cNvSpPr>
              <a:spLocks noChangeShapeType="1"/>
            </p:cNvSpPr>
            <p:nvPr/>
          </p:nvSpPr>
          <p:spPr bwMode="auto">
            <a:xfrm>
              <a:off x="795" y="1399"/>
              <a:ext cx="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5079690" y="5664200"/>
            <a:ext cx="2754313" cy="422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Implementation</a:t>
            </a: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7089465" y="6088063"/>
            <a:ext cx="1739900" cy="422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Follow-up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828365" y="449263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549215" y="1489075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6319528" y="5326063"/>
            <a:ext cx="436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3882715" y="2886075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65" name="Line 26"/>
          <p:cNvSpPr>
            <a:spLocks noChangeShapeType="1"/>
          </p:cNvSpPr>
          <p:nvPr/>
        </p:nvSpPr>
        <p:spPr bwMode="auto">
          <a:xfrm flipH="1">
            <a:off x="6060765" y="5181600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6" name="Text Box 24"/>
          <p:cNvSpPr txBox="1">
            <a:spLocks noChangeArrowheads="1"/>
          </p:cNvSpPr>
          <p:nvPr/>
        </p:nvSpPr>
        <p:spPr bwMode="auto">
          <a:xfrm>
            <a:off x="5878203" y="4057650"/>
            <a:ext cx="436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1982478" y="876300"/>
            <a:ext cx="42084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>
                <a:solidFill>
                  <a:srgbClr val="002060"/>
                </a:solidFill>
              </a:rPr>
              <a:t>Project  Objective, Scope &amp; Schedule, and possible Feasibility Examination</a:t>
            </a: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3925578" y="2006600"/>
            <a:ext cx="434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>
                <a:solidFill>
                  <a:srgbClr val="002060"/>
                </a:solidFill>
              </a:rPr>
              <a:t>Historical &amp; any New Data, Observations, Flow Diagrams, Cause/Effect, &amp; Benchmarking</a:t>
            </a:r>
            <a:r>
              <a:rPr lang="en-US" sz="16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5614678" y="3300413"/>
            <a:ext cx="281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>
                <a:solidFill>
                  <a:srgbClr val="002060"/>
                </a:solidFill>
              </a:rPr>
              <a:t>Preliminary Solutions, Evaluation of Findings</a:t>
            </a: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7773678" y="5689600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>
                <a:solidFill>
                  <a:srgbClr val="002060"/>
                </a:solidFill>
              </a:rPr>
              <a:t>New Plan</a:t>
            </a:r>
          </a:p>
        </p:txBody>
      </p:sp>
      <p:sp>
        <p:nvSpPr>
          <p:cNvPr id="2073" name="Text Box 67"/>
          <p:cNvSpPr txBox="1">
            <a:spLocks noChangeArrowheads="1"/>
          </p:cNvSpPr>
          <p:nvPr/>
        </p:nvSpPr>
        <p:spPr bwMode="auto">
          <a:xfrm>
            <a:off x="394978" y="4976316"/>
            <a:ext cx="1155680" cy="336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>
                <a:solidFill>
                  <a:schemeClr val="tx1"/>
                </a:solidFill>
              </a:rPr>
              <a:t>Legend</a:t>
            </a:r>
            <a:r>
              <a:rPr lang="en-US" sz="1600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074" name="Text Box 68"/>
          <p:cNvSpPr txBox="1">
            <a:spLocks noChangeArrowheads="1"/>
          </p:cNvSpPr>
          <p:nvPr/>
        </p:nvSpPr>
        <p:spPr bwMode="auto">
          <a:xfrm>
            <a:off x="888505" y="5362547"/>
            <a:ext cx="29844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i="1" dirty="0">
                <a:solidFill>
                  <a:srgbClr val="002060"/>
                </a:solidFill>
              </a:rPr>
              <a:t>Outputs from each </a:t>
            </a:r>
            <a:r>
              <a:rPr lang="en-US" sz="1600" i="1" dirty="0" smtClean="0">
                <a:solidFill>
                  <a:srgbClr val="002060"/>
                </a:solidFill>
              </a:rPr>
              <a:t>stage</a:t>
            </a:r>
          </a:p>
          <a:p>
            <a:pPr algn="l" eaLnBrk="1" hangingPunct="1"/>
            <a:r>
              <a:rPr lang="en-US" sz="1600" i="1" dirty="0" smtClean="0">
                <a:solidFill>
                  <a:schemeClr val="tx1"/>
                </a:solidFill>
              </a:rPr>
              <a:t>Planned Coaching Reviews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075" name="Rectangle 1"/>
          <p:cNvSpPr>
            <a:spLocks noChangeArrowheads="1"/>
          </p:cNvSpPr>
          <p:nvPr/>
        </p:nvSpPr>
        <p:spPr bwMode="auto">
          <a:xfrm>
            <a:off x="479377" y="4961745"/>
            <a:ext cx="3433056" cy="1319134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AutoShape 40"/>
          <p:cNvSpPr>
            <a:spLocks noChangeArrowheads="1"/>
          </p:cNvSpPr>
          <p:nvPr/>
        </p:nvSpPr>
        <p:spPr bwMode="auto">
          <a:xfrm>
            <a:off x="222360" y="1582555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40"/>
          <p:cNvSpPr>
            <a:spLocks noChangeArrowheads="1"/>
          </p:cNvSpPr>
          <p:nvPr/>
        </p:nvSpPr>
        <p:spPr bwMode="auto">
          <a:xfrm>
            <a:off x="1541480" y="1577090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599610" y="5836795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40"/>
          <p:cNvSpPr>
            <a:spLocks noChangeArrowheads="1"/>
          </p:cNvSpPr>
          <p:nvPr/>
        </p:nvSpPr>
        <p:spPr bwMode="auto">
          <a:xfrm>
            <a:off x="3492699" y="2874208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40"/>
          <p:cNvSpPr>
            <a:spLocks noChangeArrowheads="1"/>
          </p:cNvSpPr>
          <p:nvPr/>
        </p:nvSpPr>
        <p:spPr bwMode="auto">
          <a:xfrm>
            <a:off x="2910589" y="3969581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5353978" y="3984572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5161604" y="5182226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7005395" y="5182225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5386457" y="6081635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0"/>
          <p:cNvSpPr>
            <a:spLocks noChangeArrowheads="1"/>
          </p:cNvSpPr>
          <p:nvPr/>
        </p:nvSpPr>
        <p:spPr bwMode="auto">
          <a:xfrm>
            <a:off x="7172785" y="6503856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Slide Number Placeholder 1"/>
          <p:cNvSpPr txBox="1">
            <a:spLocks/>
          </p:cNvSpPr>
          <p:nvPr/>
        </p:nvSpPr>
        <p:spPr bwMode="auto">
          <a:xfrm>
            <a:off x="8633629" y="6485066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6</a:t>
            </a:fld>
            <a:endParaRPr lang="en-US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" name="AutoShape 40"/>
          <p:cNvSpPr>
            <a:spLocks noChangeArrowheads="1"/>
          </p:cNvSpPr>
          <p:nvPr/>
        </p:nvSpPr>
        <p:spPr bwMode="auto">
          <a:xfrm>
            <a:off x="1908759" y="2868286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AutoShape 40"/>
          <p:cNvSpPr>
            <a:spLocks noChangeArrowheads="1"/>
          </p:cNvSpPr>
          <p:nvPr/>
        </p:nvSpPr>
        <p:spPr bwMode="auto">
          <a:xfrm>
            <a:off x="8464425" y="6506356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789353" y="153988"/>
            <a:ext cx="76962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400" u="sng" dirty="0" smtClean="0">
                <a:solidFill>
                  <a:schemeClr val="tx1"/>
                </a:solidFill>
              </a:rPr>
              <a:t>Planned Coaching Reviews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352990" y="4495800"/>
            <a:ext cx="1536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 smtClean="0">
                <a:solidFill>
                  <a:srgbClr val="002060"/>
                </a:solidFill>
              </a:rPr>
              <a:t>Final Report,  </a:t>
            </a:r>
            <a:r>
              <a:rPr lang="en-US" sz="1600" i="1" dirty="0">
                <a:solidFill>
                  <a:srgbClr val="002060"/>
                </a:solidFill>
              </a:rPr>
              <a:t>Presentation</a:t>
            </a:r>
          </a:p>
        </p:txBody>
      </p:sp>
      <p:sp>
        <p:nvSpPr>
          <p:cNvPr id="50" name="AutoShape 40"/>
          <p:cNvSpPr>
            <a:spLocks noChangeArrowheads="1"/>
          </p:cNvSpPr>
          <p:nvPr/>
        </p:nvSpPr>
        <p:spPr bwMode="auto">
          <a:xfrm>
            <a:off x="6755565" y="6086636"/>
            <a:ext cx="228600" cy="165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9166" y="1065670"/>
            <a:ext cx="7097712" cy="49432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Check status to the original Project Plan/Profile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dirty="0" smtClean="0"/>
              <a:t>Is it still valid for the project?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dirty="0" smtClean="0"/>
              <a:t>Or has the Scope or planned Deliverables changed?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List names of who is currently working on the project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Rough amount of time - or % of their time - they have been working on the project recently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What is their main role on the project, currently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Check status to the most recent Project </a:t>
            </a:r>
            <a:r>
              <a:rPr lang="en-US" sz="2000" dirty="0"/>
              <a:t>S</a:t>
            </a:r>
            <a:r>
              <a:rPr lang="en-US" sz="2000" dirty="0" smtClean="0"/>
              <a:t>chedule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MS Project or whatever Work Breakdown Structure or Milestone Chart they are using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Check current % complete for the major Project Stages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For each of the main </a:t>
            </a:r>
            <a:r>
              <a:rPr lang="en-US" sz="1800" dirty="0"/>
              <a:t>P</a:t>
            </a:r>
            <a:r>
              <a:rPr lang="en-US" sz="1800" dirty="0" smtClean="0"/>
              <a:t>roject </a:t>
            </a:r>
            <a:r>
              <a:rPr lang="en-US" sz="1800" dirty="0"/>
              <a:t>S</a:t>
            </a:r>
            <a:r>
              <a:rPr lang="en-US" sz="1800" dirty="0" smtClean="0"/>
              <a:t>tages:  Start-up, Documentation &amp; Measurement, Solutions, Conclusions, Implementation or Follow-up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0712" y="347414"/>
            <a:ext cx="5856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Project Coaching - Review Meetings</a:t>
            </a:r>
            <a:endParaRPr lang="en-US" sz="2400" b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7</a:t>
            </a:fld>
            <a:endParaRPr lang="en-US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535" y="1260034"/>
            <a:ext cx="7113587" cy="48940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 smtClean="0"/>
              <a:t>Review some of the results from any Project </a:t>
            </a:r>
            <a:r>
              <a:rPr lang="en-US" sz="2000" dirty="0"/>
              <a:t>S</a:t>
            </a:r>
            <a:r>
              <a:rPr lang="en-US" sz="2000" dirty="0" smtClean="0"/>
              <a:t>tage listed as more than 80% complete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Show some of the Outputs from the project’s Stages, as is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Do not prepare anything new for this Review Meeting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Discuss the next planned activities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What is planned for the next month?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Who on the Project Team will be doing what?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Discuss any project concerns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dirty="0" smtClean="0"/>
              <a:t>Resource issues, cooperation issues, etc.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Agree on the timing for the next Coaching Review Meeting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Suggested Coaching </a:t>
            </a:r>
            <a:r>
              <a:rPr lang="en-US" sz="1800" dirty="0"/>
              <a:t>R</a:t>
            </a:r>
            <a:r>
              <a:rPr lang="en-US" sz="1800" dirty="0" smtClean="0"/>
              <a:t>eview is when the project is starting a new major stage, or a stage is now listed as 80% complete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But no more than 1 month away regardless of % complete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0712" y="347414"/>
            <a:ext cx="5856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Project Coaching - Review Meetings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0" dirty="0" smtClean="0">
                <a:latin typeface="+mj-lt"/>
              </a:rPr>
              <a:t>(continued)</a:t>
            </a:r>
            <a:endParaRPr lang="en-US" sz="2400" b="0" dirty="0">
              <a:latin typeface="+mj-lt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8</a:t>
            </a:fld>
            <a:endParaRPr lang="en-US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1"/>
          <p:cNvSpPr txBox="1">
            <a:spLocks/>
          </p:cNvSpPr>
          <p:nvPr/>
        </p:nvSpPr>
        <p:spPr bwMode="auto">
          <a:xfrm>
            <a:off x="8243888" y="6245225"/>
            <a:ext cx="442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fld id="{48C00F82-B8D8-4C5F-BEE5-7E6667B80F74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/>
              <a:t>9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10865" y="434498"/>
            <a:ext cx="55014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Project Coaching - section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800" u="sng" dirty="0" smtClean="0">
                <a:latin typeface="+mn-lt"/>
              </a:rPr>
              <a:t> 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800" u="sng" dirty="0" smtClean="0">
                <a:latin typeface="+mn-lt"/>
              </a:rPr>
              <a:t>Summary</a:t>
            </a:r>
            <a:endParaRPr lang="en-US" sz="2800" u="sng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4170" y="1639454"/>
            <a:ext cx="662565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b="0" dirty="0" smtClean="0">
                <a:solidFill>
                  <a:schemeClr val="tx1"/>
                </a:solidFill>
              </a:rPr>
              <a:t>Project Coaches can be very </a:t>
            </a:r>
            <a:r>
              <a:rPr lang="en-US" b="0" dirty="0">
                <a:solidFill>
                  <a:schemeClr val="tx1"/>
                </a:solidFill>
              </a:rPr>
              <a:t>helpful if they are available, willing, </a:t>
            </a:r>
            <a:r>
              <a:rPr lang="en-US" b="0" dirty="0" smtClean="0">
                <a:solidFill>
                  <a:schemeClr val="tx1"/>
                </a:solidFill>
              </a:rPr>
              <a:t>&amp; adaptable.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b="0" dirty="0" smtClean="0">
                <a:solidFill>
                  <a:schemeClr val="tx1"/>
                </a:solidFill>
              </a:rPr>
              <a:t>They utilize and teach </a:t>
            </a:r>
            <a:r>
              <a:rPr lang="en-US" b="0" dirty="0">
                <a:solidFill>
                  <a:schemeClr val="tx1"/>
                </a:solidFill>
              </a:rPr>
              <a:t>basic </a:t>
            </a:r>
            <a:r>
              <a:rPr lang="en-US" b="0" dirty="0" smtClean="0">
                <a:solidFill>
                  <a:schemeClr val="tx1"/>
                </a:solidFill>
              </a:rPr>
              <a:t>Project </a:t>
            </a:r>
            <a:r>
              <a:rPr lang="en-US" b="0" dirty="0">
                <a:solidFill>
                  <a:schemeClr val="tx1"/>
                </a:solidFill>
              </a:rPr>
              <a:t>M</a:t>
            </a:r>
            <a:r>
              <a:rPr lang="en-US" b="0" dirty="0" smtClean="0">
                <a:solidFill>
                  <a:schemeClr val="tx1"/>
                </a:solidFill>
              </a:rPr>
              <a:t>anagement </a:t>
            </a:r>
            <a:r>
              <a:rPr lang="en-US" b="0" dirty="0">
                <a:solidFill>
                  <a:schemeClr val="tx1"/>
                </a:solidFill>
              </a:rPr>
              <a:t>techniques </a:t>
            </a:r>
            <a:r>
              <a:rPr lang="en-US" b="0" dirty="0" smtClean="0">
                <a:solidFill>
                  <a:schemeClr val="tx1"/>
                </a:solidFill>
              </a:rPr>
              <a:t>as part of their Coaching.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b="0" dirty="0" smtClean="0">
                <a:solidFill>
                  <a:schemeClr val="tx1"/>
                </a:solidFill>
              </a:rPr>
              <a:t>They utilize the Project’s Schedule (built by the newer IEs themselves), also the planned Deliverables from each Stage of a Project, during periodic Coaching Reviews.</a:t>
            </a: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b="0" dirty="0">
                <a:solidFill>
                  <a:schemeClr val="tx1"/>
                </a:solidFill>
              </a:rPr>
              <a:t>They try </a:t>
            </a:r>
            <a:r>
              <a:rPr lang="en-US" b="0" u="sng" dirty="0">
                <a:solidFill>
                  <a:schemeClr val="tx1"/>
                </a:solidFill>
              </a:rPr>
              <a:t>not to</a:t>
            </a:r>
            <a:r>
              <a:rPr lang="en-US" b="0" dirty="0">
                <a:solidFill>
                  <a:schemeClr val="tx1"/>
                </a:solidFill>
              </a:rPr>
              <a:t> influence the project’s Conclusions &amp; </a:t>
            </a:r>
            <a:r>
              <a:rPr lang="en-US" b="0" dirty="0" smtClean="0">
                <a:solidFill>
                  <a:schemeClr val="tx1"/>
                </a:solidFill>
              </a:rPr>
              <a:t>Recommendations.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5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B2B2B2"/>
      </a:accent1>
      <a:accent2>
        <a:srgbClr val="FF00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0000"/>
      </a:accent6>
      <a:hlink>
        <a:srgbClr val="000B20"/>
      </a:hlink>
      <a:folHlink>
        <a:srgbClr val="EAEAE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0B2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Pages>2</Pages>
  <Words>653</Words>
  <Application>Microsoft Office PowerPoint</Application>
  <PresentationFormat>On-screen Show (4:3)</PresentationFormat>
  <Paragraphs>99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    Project  Coaching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Boeing Corporate PPT Template</dc:title>
  <dc:creator>Stephen</dc:creator>
  <cp:lastModifiedBy>Stephen</cp:lastModifiedBy>
  <cp:revision>899</cp:revision>
  <cp:lastPrinted>2000-10-05T17:58:46Z</cp:lastPrinted>
  <dcterms:created xsi:type="dcterms:W3CDTF">1997-09-26T15:03:03Z</dcterms:created>
  <dcterms:modified xsi:type="dcterms:W3CDTF">2019-04-10T09:21:38Z</dcterms:modified>
</cp:coreProperties>
</file>